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5"/>
  </p:sldMasterIdLst>
  <p:notesMasterIdLst>
    <p:notesMasterId r:id="rId80"/>
  </p:notesMasterIdLst>
  <p:sldIdLst>
    <p:sldId id="474" r:id="rId6"/>
    <p:sldId id="449" r:id="rId7"/>
    <p:sldId id="453" r:id="rId8"/>
    <p:sldId id="458" r:id="rId9"/>
    <p:sldId id="476" r:id="rId10"/>
    <p:sldId id="382" r:id="rId11"/>
    <p:sldId id="456" r:id="rId12"/>
    <p:sldId id="475" r:id="rId13"/>
    <p:sldId id="461" r:id="rId14"/>
    <p:sldId id="481" r:id="rId15"/>
    <p:sldId id="468" r:id="rId16"/>
    <p:sldId id="463" r:id="rId17"/>
    <p:sldId id="464" r:id="rId18"/>
    <p:sldId id="465" r:id="rId19"/>
    <p:sldId id="466" r:id="rId20"/>
    <p:sldId id="477" r:id="rId21"/>
    <p:sldId id="422" r:id="rId22"/>
    <p:sldId id="472" r:id="rId23"/>
    <p:sldId id="480" r:id="rId24"/>
    <p:sldId id="479" r:id="rId25"/>
    <p:sldId id="424" r:id="rId26"/>
    <p:sldId id="437" r:id="rId27"/>
    <p:sldId id="355" r:id="rId28"/>
    <p:sldId id="441" r:id="rId29"/>
    <p:sldId id="444" r:id="rId30"/>
    <p:sldId id="390" r:id="rId31"/>
    <p:sldId id="381" r:id="rId32"/>
    <p:sldId id="484" r:id="rId33"/>
    <p:sldId id="396" r:id="rId34"/>
    <p:sldId id="399" r:id="rId35"/>
    <p:sldId id="400" r:id="rId36"/>
    <p:sldId id="401" r:id="rId37"/>
    <p:sldId id="402" r:id="rId38"/>
    <p:sldId id="407" r:id="rId39"/>
    <p:sldId id="403" r:id="rId40"/>
    <p:sldId id="408" r:id="rId41"/>
    <p:sldId id="404" r:id="rId42"/>
    <p:sldId id="405" r:id="rId43"/>
    <p:sldId id="406" r:id="rId44"/>
    <p:sldId id="409" r:id="rId45"/>
    <p:sldId id="410" r:id="rId46"/>
    <p:sldId id="411" r:id="rId47"/>
    <p:sldId id="412" r:id="rId48"/>
    <p:sldId id="413" r:id="rId49"/>
    <p:sldId id="415" r:id="rId50"/>
    <p:sldId id="414" r:id="rId51"/>
    <p:sldId id="416" r:id="rId52"/>
    <p:sldId id="417" r:id="rId53"/>
    <p:sldId id="418" r:id="rId54"/>
    <p:sldId id="419" r:id="rId55"/>
    <p:sldId id="420" r:id="rId56"/>
    <p:sldId id="421" r:id="rId57"/>
    <p:sldId id="445" r:id="rId58"/>
    <p:sldId id="359" r:id="rId59"/>
    <p:sldId id="467" r:id="rId60"/>
    <p:sldId id="473" r:id="rId61"/>
    <p:sldId id="448" r:id="rId62"/>
    <p:sldId id="356" r:id="rId63"/>
    <p:sldId id="378" r:id="rId64"/>
    <p:sldId id="443" r:id="rId65"/>
    <p:sldId id="269" r:id="rId66"/>
    <p:sldId id="270" r:id="rId67"/>
    <p:sldId id="357" r:id="rId68"/>
    <p:sldId id="358" r:id="rId69"/>
    <p:sldId id="380" r:id="rId70"/>
    <p:sldId id="383" r:id="rId71"/>
    <p:sldId id="384" r:id="rId72"/>
    <p:sldId id="387" r:id="rId73"/>
    <p:sldId id="388" r:id="rId74"/>
    <p:sldId id="389" r:id="rId75"/>
    <p:sldId id="478" r:id="rId76"/>
    <p:sldId id="385" r:id="rId77"/>
    <p:sldId id="438" r:id="rId78"/>
    <p:sldId id="483" r:id="rId7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474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8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Fault handling" id="{D31D5146-0EDB-4626-A124-48898A80A27A}">
          <p14:sldIdLst>
            <p14:sldId id="422"/>
            <p14:sldId id="472"/>
            <p14:sldId id="480"/>
            <p14:sldId id="479"/>
            <p14:sldId id="424"/>
            <p14:sldId id="437"/>
            <p14:sldId id="355"/>
            <p14:sldId id="441"/>
            <p14:sldId id="444"/>
          </p14:sldIdLst>
        </p14:section>
        <p14:section name="Actor Model" id="{EEAE6BED-8263-47E4-86C7-7A1F7A938589}">
          <p14:sldIdLst>
            <p14:sldId id="390"/>
            <p14:sldId id="381"/>
            <p14:sldId id="484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  <p14:sldId id="478"/>
            <p14:sldId id="385"/>
            <p14:sldId id="438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323B48"/>
    <a:srgbClr val="2E2E2E"/>
    <a:srgbClr val="E95959"/>
    <a:srgbClr val="4D73B1"/>
    <a:srgbClr val="5972A5"/>
    <a:srgbClr val="3F3F3F"/>
    <a:srgbClr val="15A7E9"/>
    <a:srgbClr val="BF9000"/>
    <a:srgbClr val="3F5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0104" autoAdjust="0"/>
  </p:normalViewPr>
  <p:slideViewPr>
    <p:cSldViewPr snapToGrid="0">
      <p:cViewPr varScale="1">
        <p:scale>
          <a:sx n="76" d="100"/>
          <a:sy n="76" d="100"/>
        </p:scale>
        <p:origin x="168" y="678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15690720"/>
        <c:axId val="215686016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15687192"/>
        <c:axId val="215689152"/>
      </c:scatterChart>
      <c:valAx>
        <c:axId val="215690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15686016"/>
        <c:crosses val="autoZero"/>
        <c:crossBetween val="midCat"/>
        <c:majorUnit val="1"/>
      </c:valAx>
      <c:valAx>
        <c:axId val="21568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15690720"/>
        <c:crosses val="autoZero"/>
        <c:crossBetween val="midCat"/>
      </c:valAx>
      <c:valAx>
        <c:axId val="21568915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15687192"/>
        <c:crosses val="max"/>
        <c:crossBetween val="midCat"/>
      </c:valAx>
      <c:valAx>
        <c:axId val="215687192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156891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15687584"/>
        <c:axId val="215685624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15689936"/>
        <c:axId val="215691112"/>
      </c:scatterChart>
      <c:valAx>
        <c:axId val="215687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15685624"/>
        <c:crosses val="autoZero"/>
        <c:crossBetween val="midCat"/>
        <c:majorUnit val="1"/>
      </c:valAx>
      <c:valAx>
        <c:axId val="215685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15687584"/>
        <c:crosses val="autoZero"/>
        <c:crossBetween val="midCat"/>
      </c:valAx>
      <c:valAx>
        <c:axId val="21569111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15689936"/>
        <c:crosses val="max"/>
        <c:crossBetween val="midCat"/>
      </c:valAx>
      <c:valAx>
        <c:axId val="215689936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15691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2015-04-12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2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340752" y="579861"/>
            <a:ext cx="1261984" cy="276229"/>
            <a:chOff x="6128692" y="759256"/>
            <a:chExt cx="1261984" cy="276229"/>
          </a:xfrm>
        </p:grpSpPr>
        <p:sp>
          <p:nvSpPr>
            <p:cNvPr id="147" name="Freeform 146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5201" y="1255411"/>
            <a:ext cx="276228" cy="1261984"/>
            <a:chOff x="5453141" y="1434806"/>
            <a:chExt cx="276228" cy="1261984"/>
          </a:xfrm>
        </p:grpSpPr>
        <p:sp>
          <p:nvSpPr>
            <p:cNvPr id="143" name="Freeform 142"/>
            <p:cNvSpPr/>
            <p:nvPr/>
          </p:nvSpPr>
          <p:spPr>
            <a:xfrm>
              <a:off x="5453141" y="1434806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5453142" y="1771400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453144" y="2107994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53143" y="2444588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52481" y="1255411"/>
            <a:ext cx="276228" cy="1261984"/>
            <a:chOff x="7790002" y="1434806"/>
            <a:chExt cx="276228" cy="1261984"/>
          </a:xfrm>
        </p:grpSpPr>
        <p:sp>
          <p:nvSpPr>
            <p:cNvPr id="139" name="Freeform 138"/>
            <p:cNvSpPr/>
            <p:nvPr/>
          </p:nvSpPr>
          <p:spPr>
            <a:xfrm>
              <a:off x="7790003" y="1434806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7790002" y="1771400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7790004" y="2107994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7790005" y="2444588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0752" y="2916722"/>
            <a:ext cx="1261984" cy="276228"/>
            <a:chOff x="6128692" y="3096117"/>
            <a:chExt cx="1261984" cy="276228"/>
          </a:xfrm>
        </p:grpSpPr>
        <p:sp>
          <p:nvSpPr>
            <p:cNvPr id="135" name="Freeform 134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87128" y="579858"/>
            <a:ext cx="1261984" cy="276229"/>
            <a:chOff x="6128692" y="759256"/>
            <a:chExt cx="1261984" cy="276229"/>
          </a:xfrm>
        </p:grpSpPr>
        <p:sp>
          <p:nvSpPr>
            <p:cNvPr id="131" name="Freeform 130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7128" y="2916719"/>
            <a:ext cx="1261984" cy="276228"/>
            <a:chOff x="6128692" y="3096117"/>
            <a:chExt cx="1261984" cy="276228"/>
          </a:xfrm>
        </p:grpSpPr>
        <p:sp>
          <p:nvSpPr>
            <p:cNvPr id="127" name="Freeform 126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51" name="Octagon 50"/>
          <p:cNvSpPr/>
          <p:nvPr/>
        </p:nvSpPr>
        <p:spPr>
          <a:xfrm>
            <a:off x="4924886" y="854865"/>
            <a:ext cx="352664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Octagon 16"/>
          <p:cNvSpPr/>
          <p:nvPr/>
        </p:nvSpPr>
        <p:spPr>
          <a:xfrm>
            <a:off x="5177858" y="854864"/>
            <a:ext cx="3273670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  <a:gd name="connsiteX0" fmla="*/ 0 w 2973922"/>
              <a:gd name="connsiteY0" fmla="*/ 2053349 h 2063077"/>
              <a:gd name="connsiteX1" fmla="*/ 2732274 w 2973922"/>
              <a:gd name="connsiteY1" fmla="*/ 0 h 2063077"/>
              <a:gd name="connsiteX2" fmla="*/ 2973922 w 2973922"/>
              <a:gd name="connsiteY2" fmla="*/ 241648 h 2063077"/>
              <a:gd name="connsiteX3" fmla="*/ 2973922 w 2973922"/>
              <a:gd name="connsiteY3" fmla="*/ 1821429 h 2063077"/>
              <a:gd name="connsiteX4" fmla="*/ 2732274 w 2973922"/>
              <a:gd name="connsiteY4" fmla="*/ 2063077 h 2063077"/>
              <a:gd name="connsiteX5" fmla="*/ 0 w 2973922"/>
              <a:gd name="connsiteY5" fmla="*/ 2053349 h 2063077"/>
              <a:gd name="connsiteX0" fmla="*/ 0 w 3187930"/>
              <a:gd name="connsiteY0" fmla="*/ 2053349 h 2063077"/>
              <a:gd name="connsiteX1" fmla="*/ 2946282 w 3187930"/>
              <a:gd name="connsiteY1" fmla="*/ 0 h 2063077"/>
              <a:gd name="connsiteX2" fmla="*/ 3187930 w 3187930"/>
              <a:gd name="connsiteY2" fmla="*/ 241648 h 2063077"/>
              <a:gd name="connsiteX3" fmla="*/ 3187930 w 3187930"/>
              <a:gd name="connsiteY3" fmla="*/ 1821429 h 2063077"/>
              <a:gd name="connsiteX4" fmla="*/ 2946282 w 3187930"/>
              <a:gd name="connsiteY4" fmla="*/ 2063077 h 2063077"/>
              <a:gd name="connsiteX5" fmla="*/ 0 w 3187930"/>
              <a:gd name="connsiteY5" fmla="*/ 2053349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930" h="2063077">
                <a:moveTo>
                  <a:pt x="0" y="2053349"/>
                </a:moveTo>
                <a:lnTo>
                  <a:pt x="2946282" y="0"/>
                </a:lnTo>
                <a:lnTo>
                  <a:pt x="3187930" y="241648"/>
                </a:lnTo>
                <a:lnTo>
                  <a:pt x="3187930" y="1821429"/>
                </a:lnTo>
                <a:lnTo>
                  <a:pt x="2946282" y="2063077"/>
                </a:lnTo>
                <a:lnTo>
                  <a:pt x="0" y="205334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Rounded Rectangle 53"/>
          <p:cNvSpPr/>
          <p:nvPr/>
        </p:nvSpPr>
        <p:spPr>
          <a:xfrm>
            <a:off x="5993977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5252360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5993977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7473565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6731948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7473565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731948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3" name="Rounded Rectangle 72"/>
          <p:cNvSpPr/>
          <p:nvPr/>
        </p:nvSpPr>
        <p:spPr>
          <a:xfrm>
            <a:off x="5257620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85847" y="1250525"/>
            <a:ext cx="2458251" cy="1271755"/>
            <a:chOff x="4568796" y="1302038"/>
            <a:chExt cx="2458251" cy="1271755"/>
          </a:xfrm>
        </p:grpSpPr>
        <p:cxnSp>
          <p:nvCxnSpPr>
            <p:cNvPr id="99" name="Straight Connector 98"/>
            <p:cNvCxnSpPr>
              <a:stCxn id="119" idx="2"/>
              <a:endCxn id="112" idx="6"/>
            </p:cNvCxnSpPr>
            <p:nvPr/>
          </p:nvCxnSpPr>
          <p:spPr>
            <a:xfrm flipH="1">
              <a:off x="4948371" y="1543338"/>
              <a:ext cx="562671" cy="24300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4"/>
              <a:endCxn id="111" idx="0"/>
            </p:cNvCxnSpPr>
            <p:nvPr/>
          </p:nvCxnSpPr>
          <p:spPr>
            <a:xfrm flipH="1">
              <a:off x="4783451" y="1867352"/>
              <a:ext cx="83915" cy="1746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0"/>
            </p:cNvCxnSpPr>
            <p:nvPr/>
          </p:nvCxnSpPr>
          <p:spPr>
            <a:xfrm flipH="1">
              <a:off x="4649802" y="2180237"/>
              <a:ext cx="76370" cy="1662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4924645" y="1843626"/>
              <a:ext cx="426681" cy="1645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6"/>
              <a:endCxn id="109" idx="2"/>
            </p:cNvCxnSpPr>
            <p:nvPr/>
          </p:nvCxnSpPr>
          <p:spPr>
            <a:xfrm>
              <a:off x="4864456" y="2122958"/>
              <a:ext cx="747281" cy="31124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4"/>
              <a:endCxn id="114" idx="1"/>
            </p:cNvCxnSpPr>
            <p:nvPr/>
          </p:nvCxnSpPr>
          <p:spPr>
            <a:xfrm>
              <a:off x="6152718" y="1858570"/>
              <a:ext cx="124890" cy="23083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5"/>
              <a:endCxn id="116" idx="1"/>
            </p:cNvCxnSpPr>
            <p:nvPr/>
          </p:nvCxnSpPr>
          <p:spPr>
            <a:xfrm>
              <a:off x="6392166" y="2203963"/>
              <a:ext cx="428168" cy="23154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2"/>
            </p:cNvCxnSpPr>
            <p:nvPr/>
          </p:nvCxnSpPr>
          <p:spPr>
            <a:xfrm>
              <a:off x="5649326" y="1600617"/>
              <a:ext cx="422387" cy="17694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6"/>
              <a:endCxn id="117" idx="2"/>
            </p:cNvCxnSpPr>
            <p:nvPr/>
          </p:nvCxnSpPr>
          <p:spPr>
            <a:xfrm flipV="1">
              <a:off x="6415892" y="2135476"/>
              <a:ext cx="407613" cy="1120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327600" y="19844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4702446" y="204195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786361" y="170534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96608" y="241178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23505" y="205447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2"/>
              <a:endCxn id="119" idx="6"/>
            </p:cNvCxnSpPr>
            <p:nvPr/>
          </p:nvCxnSpPr>
          <p:spPr>
            <a:xfrm flipH="1">
              <a:off x="5673052" y="1383043"/>
              <a:ext cx="415513" cy="16029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511042" y="146233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6"/>
              <a:endCxn id="121" idx="2"/>
            </p:cNvCxnSpPr>
            <p:nvPr/>
          </p:nvCxnSpPr>
          <p:spPr>
            <a:xfrm>
              <a:off x="6250575" y="1383043"/>
              <a:ext cx="614462" cy="23775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865037" y="15397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68796" y="2346438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  <p:sp>
        <p:nvSpPr>
          <p:cNvPr id="151" name="Highlight"/>
          <p:cNvSpPr/>
          <p:nvPr/>
        </p:nvSpPr>
        <p:spPr>
          <a:xfrm>
            <a:off x="4394830" y="854958"/>
            <a:ext cx="3820352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Scale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out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When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one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CPU is no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longer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enough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605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Classic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technologies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Threads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err="1" smtClean="0"/>
              <a:t>Complex</a:t>
            </a:r>
            <a:r>
              <a:rPr lang="sv-SE" sz="4400" b="1" dirty="0" smtClean="0"/>
              <a:t>, </a:t>
            </a:r>
            <a:r>
              <a:rPr lang="sv-SE" sz="4400" b="1" dirty="0" err="1" smtClean="0"/>
              <a:t>Slow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Annoying</a:t>
            </a:r>
            <a:endParaRPr lang="sv-SE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67" name="Freeform 166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52" name="Group 51"/>
          <p:cNvGrpSpPr/>
          <p:nvPr>
            <p:custDataLst>
              <p:custData r:id="rId1"/>
            </p:custDataLst>
          </p:nvPr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55" name="Group 5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2" name="Freeform 6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3" name="Octagon 6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68" name="Group 6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6" name="Octagon 7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1" name="Straight Connector 90"/>
            <p:cNvCxnSpPr>
              <a:stCxn id="110" idx="2"/>
              <a:endCxn id="10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06" idx="2"/>
              <a:endCxn id="10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06" idx="2"/>
              <a:endCxn id="10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6" idx="4"/>
              <a:endCxn id="10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5" idx="2"/>
              <a:endCxn id="12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5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4"/>
              <a:endCxn id="112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0" idx="5"/>
              <a:endCxn id="113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6" idx="5"/>
              <a:endCxn id="10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0" idx="6"/>
              <a:endCxn id="114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5" name="Straight Connector 114"/>
            <p:cNvCxnSpPr>
              <a:stCxn id="123" idx="2"/>
              <a:endCxn id="116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1" name="Straight Connector 120"/>
            <p:cNvCxnSpPr>
              <a:stCxn id="123" idx="7"/>
              <a:endCxn id="12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Internet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25842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97920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944658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17" y="2888082"/>
            <a:ext cx="524366" cy="524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Webbsite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Affärslogik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74" y="2877716"/>
            <a:ext cx="524366" cy="52436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Classic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497526" cy="724230"/>
            <a:chOff x="236379" y="3269379"/>
            <a:chExt cx="2273532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273532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Component/</a:t>
              </a:r>
              <a:r>
                <a:rPr lang="sv-SE" sz="1200" dirty="0" err="1" smtClean="0"/>
                <a:t>Object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99.9999999% </a:t>
            </a:r>
            <a:r>
              <a:rPr lang="sv-SE" b="1" dirty="0" err="1" smtClean="0">
                <a:solidFill>
                  <a:schemeClr val="tx1"/>
                </a:solidFill>
              </a:rPr>
              <a:t>uptime</a:t>
            </a:r>
            <a:r>
              <a:rPr lang="sv-SE" b="1" dirty="0" smtClean="0">
                <a:solidFill>
                  <a:schemeClr val="tx1"/>
                </a:solidFill>
              </a:rPr>
              <a:t/>
            </a:r>
            <a:br>
              <a:rPr lang="sv-SE" b="1" dirty="0" smtClean="0">
                <a:solidFill>
                  <a:schemeClr val="tx1"/>
                </a:solidFill>
              </a:rPr>
            </a:br>
            <a:r>
              <a:rPr lang="sv-SE" b="1" dirty="0" smtClean="0">
                <a:solidFill>
                  <a:schemeClr val="tx1"/>
                </a:solidFill>
              </a:rPr>
              <a:t>~0.03 sekunder </a:t>
            </a:r>
            <a:r>
              <a:rPr lang="sv-SE" b="1" dirty="0" err="1" smtClean="0">
                <a:solidFill>
                  <a:schemeClr val="tx1"/>
                </a:solidFill>
              </a:rPr>
              <a:t>downtime</a:t>
            </a:r>
            <a:r>
              <a:rPr lang="sv-SE" b="1" dirty="0" smtClean="0">
                <a:solidFill>
                  <a:schemeClr val="tx1"/>
                </a:solidFill>
              </a:rPr>
              <a:t> per år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method</a:t>
            </a:r>
            <a:r>
              <a:rPr lang="sv-SE" sz="2800" b="1" dirty="0" smtClean="0"/>
              <a:t> calls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Asynchronous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message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Why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The </a:t>
            </a:r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model</a:t>
            </a:r>
            <a:r>
              <a:rPr lang="sv-SE" sz="2800" b="1" dirty="0" smtClean="0"/>
              <a:t> has </a:t>
            </a:r>
            <a:r>
              <a:rPr lang="sv-SE" sz="2800" b="1" dirty="0" err="1" smtClean="0"/>
              <a:t>worked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nicely</a:t>
            </a:r>
            <a:r>
              <a:rPr lang="sv-SE" sz="2800" b="1" dirty="0" smtClean="0"/>
              <a:t> for 60 </a:t>
            </a:r>
            <a:r>
              <a:rPr lang="sv-SE" sz="2800" b="1" dirty="0" err="1" smtClean="0"/>
              <a:t>years</a:t>
            </a:r>
            <a:r>
              <a:rPr lang="sv-SE" sz="2800" b="1" dirty="0" smtClean="0"/>
              <a:t>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>
            <p:custDataLst>
              <p:custData r:id="rId1"/>
            </p:custDataLst>
          </p:nvPr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Cheaper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than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threads</a:t>
            </a:r>
            <a:r>
              <a:rPr lang="sv-SE" sz="2800" b="1" dirty="0" smtClean="0"/>
              <a:t>, not the same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4820035" y="2388288"/>
            <a:ext cx="1793416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140671" y="2395199"/>
            <a:ext cx="1259049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06745" y="3291956"/>
            <a:ext cx="1148157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602096" y="2385945"/>
            <a:ext cx="2179317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930164" y="4206573"/>
            <a:ext cx="2787994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144079" y="3286978"/>
            <a:ext cx="1637334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1150785" y="4941115"/>
            <a:ext cx="10419609" cy="45719"/>
          </a:xfrm>
          <a:prstGeom prst="rightArrow">
            <a:avLst/>
          </a:prstGeom>
          <a:ln w="31750" cap="rnd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ounded Rectangle 29"/>
          <p:cNvSpPr/>
          <p:nvPr/>
        </p:nvSpPr>
        <p:spPr>
          <a:xfrm>
            <a:off x="1304008" y="1905400"/>
            <a:ext cx="309564" cy="3282067"/>
          </a:xfrm>
          <a:prstGeom prst="roundRect">
            <a:avLst>
              <a:gd name="adj" fmla="val 0"/>
            </a:avLst>
          </a:prstGeom>
          <a:solidFill>
            <a:srgbClr val="637B9B">
              <a:alpha val="3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068333" y="468130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 err="1" smtClean="0"/>
              <a:t>Time</a:t>
            </a:r>
            <a:endParaRPr lang="sv-SE" sz="1100" dirty="0"/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78659 3.7037E-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43" idx="7"/>
            <a:endCxn id="44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4" idx="5"/>
            <a:endCxn id="45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3" idx="5"/>
            <a:endCxn id="42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5" idx="7"/>
            <a:endCxn id="47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7" idx="5"/>
            <a:endCxn id="50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0" idx="7"/>
            <a:endCxn id="51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1" idx="1"/>
            <a:endCxn id="49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8" idx="5"/>
            <a:endCxn id="47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8" idx="6"/>
            <a:endCxn id="49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5" idx="5"/>
            <a:endCxn id="46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6" idx="7"/>
            <a:endCxn id="50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3" name="Oval 42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4" name="Oval 43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5" name="Oval 44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6" name="Oval 45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7" name="Oval 46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8" name="Oval 47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Oval 48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0" name="Oval 49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1" name="Oval 50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0" y="-1"/>
            <a:ext cx="12192000" cy="3852153"/>
          </a:xfrm>
          <a:prstGeom prst="roundRect">
            <a:avLst>
              <a:gd name="adj" fmla="val 0"/>
            </a:avLst>
          </a:prstGeom>
          <a:solidFill>
            <a:srgbClr val="434A53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7"/>
            <a:endCxn id="9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5"/>
            <a:endCxn id="8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7"/>
            <a:endCxn id="12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19030" y="3149808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1</a:t>
            </a:r>
            <a:endParaRPr lang="sv-SE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13216" y="3934654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2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A router </a:t>
            </a:r>
            <a:r>
              <a:rPr lang="sv-SE" b="1" dirty="0" err="1" smtClean="0"/>
              <a:t>delegates</a:t>
            </a:r>
            <a:r>
              <a:rPr lang="sv-SE" b="1" dirty="0" smtClean="0"/>
              <a:t> </a:t>
            </a:r>
            <a:r>
              <a:rPr lang="sv-SE" b="1" dirty="0" err="1" smtClean="0"/>
              <a:t>messages</a:t>
            </a:r>
            <a:r>
              <a:rPr lang="sv-SE" b="1" dirty="0" smtClean="0"/>
              <a:t> to </a:t>
            </a:r>
            <a:r>
              <a:rPr lang="sv-SE" b="1" dirty="0" err="1" smtClean="0"/>
              <a:t>other</a:t>
            </a:r>
            <a:r>
              <a:rPr lang="sv-SE" b="1" dirty="0" smtClean="0"/>
              <a:t> ”</a:t>
            </a:r>
            <a:r>
              <a:rPr lang="sv-SE" b="1" dirty="0" err="1" smtClean="0"/>
              <a:t>routee</a:t>
            </a:r>
            <a:r>
              <a:rPr lang="sv-SE" b="1" dirty="0" smtClean="0"/>
              <a:t>” </a:t>
            </a:r>
            <a:r>
              <a:rPr lang="sv-SE" b="1" dirty="0" err="1" smtClean="0"/>
              <a:t>actors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158409" y="2036511"/>
            <a:ext cx="2492319" cy="658817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Notifies</a:t>
            </a:r>
            <a:r>
              <a:rPr lang="sv-SE" b="1" dirty="0" smtClean="0"/>
              <a:t> all ”</a:t>
            </a:r>
            <a:r>
              <a:rPr lang="sv-SE" b="1" dirty="0" err="1" smtClean="0"/>
              <a:t>routees</a:t>
            </a:r>
            <a:r>
              <a:rPr lang="sv-SE" b="1" dirty="0" smtClean="0"/>
              <a:t>”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/>
              <a:t>.. Or down!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out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225088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/>
              <a:t>Same ”</a:t>
            </a:r>
            <a:r>
              <a:rPr lang="sv-SE" b="1" dirty="0" err="1" smtClean="0"/>
              <a:t>hash</a:t>
            </a:r>
            <a:r>
              <a:rPr lang="sv-SE" b="1" dirty="0" smtClean="0"/>
              <a:t> index”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Affinity</a:t>
            </a:r>
            <a:r>
              <a:rPr lang="sv-SE" b="1" dirty="0" smtClean="0"/>
              <a:t> </a:t>
            </a:r>
            <a:r>
              <a:rPr lang="sv-SE" b="1" dirty="0" err="1" smtClean="0"/>
              <a:t>between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index and </a:t>
            </a:r>
            <a:r>
              <a:rPr lang="sv-SE" b="1" dirty="0" err="1" smtClean="0"/>
              <a:t>routee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End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198755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7" name="ServiceSmall"/>
          <p:cNvGrpSpPr/>
          <p:nvPr/>
        </p:nvGrpSpPr>
        <p:grpSpPr>
          <a:xfrm>
            <a:off x="5261771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8650" y="314743"/>
            <a:ext cx="2439404" cy="311286"/>
            <a:chOff x="310829" y="1997628"/>
            <a:chExt cx="2439404" cy="311286"/>
          </a:xfrm>
        </p:grpSpPr>
        <p:sp>
          <p:nvSpPr>
            <p:cNvPr id="5" name="Rectangle 4"/>
            <p:cNvSpPr/>
            <p:nvPr/>
          </p:nvSpPr>
          <p:spPr>
            <a:xfrm>
              <a:off x="310829" y="1997628"/>
              <a:ext cx="311286" cy="311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6886" y="1997628"/>
              <a:ext cx="311286" cy="311286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008" y="1997628"/>
              <a:ext cx="311286" cy="311286"/>
            </a:xfrm>
            <a:prstGeom prst="rect">
              <a:avLst/>
            </a:prstGeom>
            <a:solidFill>
              <a:srgbClr val="50DE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26447" y="1997628"/>
              <a:ext cx="311286" cy="311286"/>
            </a:xfrm>
            <a:prstGeom prst="rect">
              <a:avLst/>
            </a:pr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3585" y="1997628"/>
              <a:ext cx="311286" cy="311286"/>
            </a:xfrm>
            <a:prstGeom prst="rect">
              <a:avLst/>
            </a:prstGeom>
            <a:solidFill>
              <a:srgbClr val="E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5372" y="1997628"/>
              <a:ext cx="311286" cy="311286"/>
            </a:xfrm>
            <a:prstGeom prst="rect">
              <a:avLst/>
            </a:prstGeom>
            <a:solidFill>
              <a:srgbClr val="63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27661" y="1997628"/>
              <a:ext cx="311286" cy="31128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947" y="1997628"/>
              <a:ext cx="311286" cy="311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Processor"/>
          <p:cNvGrpSpPr/>
          <p:nvPr/>
        </p:nvGrpSpPr>
        <p:grpSpPr>
          <a:xfrm>
            <a:off x="3120343" y="308337"/>
            <a:ext cx="2613089" cy="2613088"/>
            <a:chOff x="4662738" y="3954548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1" name="Octagon 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51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What</a:t>
            </a:r>
            <a:r>
              <a:rPr lang="sv-SE" b="1" dirty="0" smtClean="0"/>
              <a:t> </a:t>
            </a:r>
            <a:r>
              <a:rPr lang="sv-SE" b="1" dirty="0" err="1" smtClean="0"/>
              <a:t>are</a:t>
            </a:r>
            <a:r>
              <a:rPr lang="sv-SE" b="1" dirty="0" smtClean="0"/>
              <a:t>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3744168" y="1998923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811434 w 2613089"/>
              <a:gd name="connsiteY3" fmla="*/ 0 h 2613088"/>
              <a:gd name="connsiteX4" fmla="*/ 1936421 w 2613089"/>
              <a:gd name="connsiteY4" fmla="*/ 273785 h 2613088"/>
              <a:gd name="connsiteX5" fmla="*/ 2108477 w 2613089"/>
              <a:gd name="connsiteY5" fmla="*/ 273785 h 2613088"/>
              <a:gd name="connsiteX6" fmla="*/ 2350125 w 2613089"/>
              <a:gd name="connsiteY6" fmla="*/ 515433 h 2613088"/>
              <a:gd name="connsiteX7" fmla="*/ 2350125 w 2613089"/>
              <a:gd name="connsiteY7" fmla="*/ 681605 h 2613088"/>
              <a:gd name="connsiteX8" fmla="*/ 2613087 w 2613089"/>
              <a:gd name="connsiteY8" fmla="*/ 801651 h 2613088"/>
              <a:gd name="connsiteX9" fmla="*/ 2350125 w 2613089"/>
              <a:gd name="connsiteY9" fmla="*/ 921697 h 2613088"/>
              <a:gd name="connsiteX10" fmla="*/ 2350125 w 2613089"/>
              <a:gd name="connsiteY10" fmla="*/ 1018199 h 2613088"/>
              <a:gd name="connsiteX11" fmla="*/ 2613086 w 2613089"/>
              <a:gd name="connsiteY11" fmla="*/ 1138245 h 2613088"/>
              <a:gd name="connsiteX12" fmla="*/ 2350125 w 2613089"/>
              <a:gd name="connsiteY12" fmla="*/ 1258291 h 2613088"/>
              <a:gd name="connsiteX13" fmla="*/ 2350125 w 2613089"/>
              <a:gd name="connsiteY13" fmla="*/ 1354792 h 2613088"/>
              <a:gd name="connsiteX14" fmla="*/ 2613088 w 2613089"/>
              <a:gd name="connsiteY14" fmla="*/ 1474839 h 2613088"/>
              <a:gd name="connsiteX15" fmla="*/ 2350125 w 2613089"/>
              <a:gd name="connsiteY15" fmla="*/ 1594886 h 2613088"/>
              <a:gd name="connsiteX16" fmla="*/ 2350125 w 2613089"/>
              <a:gd name="connsiteY16" fmla="*/ 1691386 h 2613088"/>
              <a:gd name="connsiteX17" fmla="*/ 2613089 w 2613089"/>
              <a:gd name="connsiteY17" fmla="*/ 1811433 h 2613088"/>
              <a:gd name="connsiteX18" fmla="*/ 2350125 w 2613089"/>
              <a:gd name="connsiteY18" fmla="*/ 1931480 h 2613088"/>
              <a:gd name="connsiteX19" fmla="*/ 2350125 w 2613089"/>
              <a:gd name="connsiteY19" fmla="*/ 2095214 h 2613088"/>
              <a:gd name="connsiteX20" fmla="*/ 2108477 w 2613089"/>
              <a:gd name="connsiteY20" fmla="*/ 2336862 h 2613088"/>
              <a:gd name="connsiteX21" fmla="*/ 1937535 w 2613089"/>
              <a:gd name="connsiteY21" fmla="*/ 2336862 h 2613088"/>
              <a:gd name="connsiteX22" fmla="*/ 1811434 w 2613089"/>
              <a:gd name="connsiteY22" fmla="*/ 2613086 h 2613088"/>
              <a:gd name="connsiteX23" fmla="*/ 1685334 w 2613089"/>
              <a:gd name="connsiteY23" fmla="*/ 2336862 h 2613088"/>
              <a:gd name="connsiteX24" fmla="*/ 1600940 w 2613089"/>
              <a:gd name="connsiteY24" fmla="*/ 2336862 h 2613088"/>
              <a:gd name="connsiteX25" fmla="*/ 1474840 w 2613089"/>
              <a:gd name="connsiteY25" fmla="*/ 2613085 h 2613088"/>
              <a:gd name="connsiteX26" fmla="*/ 1348740 w 2613089"/>
              <a:gd name="connsiteY26" fmla="*/ 2336862 h 2613088"/>
              <a:gd name="connsiteX27" fmla="*/ 1264347 w 2613089"/>
              <a:gd name="connsiteY27" fmla="*/ 2336862 h 2613088"/>
              <a:gd name="connsiteX28" fmla="*/ 1138246 w 2613089"/>
              <a:gd name="connsiteY28" fmla="*/ 2613087 h 2613088"/>
              <a:gd name="connsiteX29" fmla="*/ 1012145 w 2613089"/>
              <a:gd name="connsiteY29" fmla="*/ 2336862 h 2613088"/>
              <a:gd name="connsiteX30" fmla="*/ 504611 w 2613089"/>
              <a:gd name="connsiteY30" fmla="*/ 2336862 h 2613088"/>
              <a:gd name="connsiteX31" fmla="*/ 262963 w 2613089"/>
              <a:gd name="connsiteY31" fmla="*/ 2095214 h 2613088"/>
              <a:gd name="connsiteX32" fmla="*/ 262963 w 2613089"/>
              <a:gd name="connsiteY32" fmla="*/ 1931479 h 2613088"/>
              <a:gd name="connsiteX33" fmla="*/ 2 w 2613089"/>
              <a:gd name="connsiteY33" fmla="*/ 1811433 h 2613088"/>
              <a:gd name="connsiteX34" fmla="*/ 262963 w 2613089"/>
              <a:gd name="connsiteY34" fmla="*/ 1691387 h 2613088"/>
              <a:gd name="connsiteX35" fmla="*/ 262963 w 2613089"/>
              <a:gd name="connsiteY35" fmla="*/ 1594884 h 2613088"/>
              <a:gd name="connsiteX36" fmla="*/ 3 w 2613089"/>
              <a:gd name="connsiteY36" fmla="*/ 1474839 h 2613088"/>
              <a:gd name="connsiteX37" fmla="*/ 262963 w 2613089"/>
              <a:gd name="connsiteY37" fmla="*/ 1354794 h 2613088"/>
              <a:gd name="connsiteX38" fmla="*/ 262963 w 2613089"/>
              <a:gd name="connsiteY38" fmla="*/ 1258291 h 2613088"/>
              <a:gd name="connsiteX39" fmla="*/ 1 w 2613089"/>
              <a:gd name="connsiteY39" fmla="*/ 1138245 h 2613088"/>
              <a:gd name="connsiteX40" fmla="*/ 262963 w 2613089"/>
              <a:gd name="connsiteY40" fmla="*/ 1018199 h 2613088"/>
              <a:gd name="connsiteX41" fmla="*/ 262963 w 2613089"/>
              <a:gd name="connsiteY41" fmla="*/ 921698 h 2613088"/>
              <a:gd name="connsiteX42" fmla="*/ 0 w 2613089"/>
              <a:gd name="connsiteY42" fmla="*/ 801651 h 2613088"/>
              <a:gd name="connsiteX43" fmla="*/ 262963 w 2613089"/>
              <a:gd name="connsiteY43" fmla="*/ 681604 h 2613088"/>
              <a:gd name="connsiteX44" fmla="*/ 262963 w 2613089"/>
              <a:gd name="connsiteY44" fmla="*/ 515433 h 2613088"/>
              <a:gd name="connsiteX45" fmla="*/ 504611 w 2613089"/>
              <a:gd name="connsiteY45" fmla="*/ 273785 h 2613088"/>
              <a:gd name="connsiteX46" fmla="*/ 676666 w 2613089"/>
              <a:gd name="connsiteY46" fmla="*/ 273785 h 2613088"/>
              <a:gd name="connsiteX47" fmla="*/ 801652 w 2613089"/>
              <a:gd name="connsiteY47" fmla="*/ 2 h 2613088"/>
              <a:gd name="connsiteX48" fmla="*/ 926638 w 2613089"/>
              <a:gd name="connsiteY48" fmla="*/ 273785 h 2613088"/>
              <a:gd name="connsiteX49" fmla="*/ 1013261 w 2613089"/>
              <a:gd name="connsiteY49" fmla="*/ 273785 h 2613088"/>
              <a:gd name="connsiteX50" fmla="*/ 1138246 w 2613089"/>
              <a:gd name="connsiteY50" fmla="*/ 3 h 2613088"/>
              <a:gd name="connsiteX51" fmla="*/ 1263232 w 2613089"/>
              <a:gd name="connsiteY51" fmla="*/ 273785 h 2613088"/>
              <a:gd name="connsiteX52" fmla="*/ 1349854 w 2613089"/>
              <a:gd name="connsiteY52" fmla="*/ 273785 h 2613088"/>
              <a:gd name="connsiteX53" fmla="*/ 1474840 w 2613089"/>
              <a:gd name="connsiteY53" fmla="*/ 1 h 2613088"/>
              <a:gd name="connsiteX54" fmla="*/ 1599826 w 2613089"/>
              <a:gd name="connsiteY54" fmla="*/ 273785 h 2613088"/>
              <a:gd name="connsiteX55" fmla="*/ 1686448 w 2613089"/>
              <a:gd name="connsiteY55" fmla="*/ 273785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811434" y="0"/>
                </a:moveTo>
                <a:lnTo>
                  <a:pt x="1936421" y="273785"/>
                </a:lnTo>
                <a:lnTo>
                  <a:pt x="2108477" y="273785"/>
                </a:lnTo>
                <a:lnTo>
                  <a:pt x="2350125" y="515433"/>
                </a:lnTo>
                <a:lnTo>
                  <a:pt x="2350125" y="681605"/>
                </a:lnTo>
                <a:lnTo>
                  <a:pt x="2613087" y="801651"/>
                </a:lnTo>
                <a:lnTo>
                  <a:pt x="2350125" y="921697"/>
                </a:lnTo>
                <a:lnTo>
                  <a:pt x="2350125" y="1018199"/>
                </a:lnTo>
                <a:lnTo>
                  <a:pt x="2613086" y="1138245"/>
                </a:lnTo>
                <a:lnTo>
                  <a:pt x="2350125" y="1258291"/>
                </a:lnTo>
                <a:lnTo>
                  <a:pt x="2350125" y="1354792"/>
                </a:lnTo>
                <a:lnTo>
                  <a:pt x="2613088" y="1474839"/>
                </a:lnTo>
                <a:lnTo>
                  <a:pt x="2350125" y="1594886"/>
                </a:lnTo>
                <a:lnTo>
                  <a:pt x="2350125" y="1691386"/>
                </a:lnTo>
                <a:lnTo>
                  <a:pt x="2613089" y="1811433"/>
                </a:lnTo>
                <a:lnTo>
                  <a:pt x="2350125" y="1931480"/>
                </a:lnTo>
                <a:lnTo>
                  <a:pt x="2350125" y="2095214"/>
                </a:lnTo>
                <a:lnTo>
                  <a:pt x="2108477" y="2336862"/>
                </a:lnTo>
                <a:lnTo>
                  <a:pt x="1937535" y="2336862"/>
                </a:lnTo>
                <a:lnTo>
                  <a:pt x="1811434" y="2613086"/>
                </a:lnTo>
                <a:lnTo>
                  <a:pt x="1685334" y="2336862"/>
                </a:lnTo>
                <a:lnTo>
                  <a:pt x="1600940" y="2336862"/>
                </a:lnTo>
                <a:lnTo>
                  <a:pt x="1474840" y="2613085"/>
                </a:lnTo>
                <a:lnTo>
                  <a:pt x="1348740" y="2336862"/>
                </a:lnTo>
                <a:lnTo>
                  <a:pt x="1264347" y="2336862"/>
                </a:lnTo>
                <a:lnTo>
                  <a:pt x="1138246" y="2613087"/>
                </a:lnTo>
                <a:lnTo>
                  <a:pt x="1012145" y="2336862"/>
                </a:lnTo>
                <a:lnTo>
                  <a:pt x="504611" y="2336862"/>
                </a:lnTo>
                <a:lnTo>
                  <a:pt x="262963" y="2095214"/>
                </a:lnTo>
                <a:lnTo>
                  <a:pt x="262963" y="1931479"/>
                </a:lnTo>
                <a:lnTo>
                  <a:pt x="2" y="1811433"/>
                </a:lnTo>
                <a:lnTo>
                  <a:pt x="262963" y="1691387"/>
                </a:lnTo>
                <a:lnTo>
                  <a:pt x="262963" y="1594884"/>
                </a:lnTo>
                <a:lnTo>
                  <a:pt x="3" y="1474839"/>
                </a:lnTo>
                <a:lnTo>
                  <a:pt x="262963" y="1354794"/>
                </a:lnTo>
                <a:lnTo>
                  <a:pt x="262963" y="1258291"/>
                </a:lnTo>
                <a:lnTo>
                  <a:pt x="1" y="1138245"/>
                </a:lnTo>
                <a:lnTo>
                  <a:pt x="262963" y="1018199"/>
                </a:lnTo>
                <a:lnTo>
                  <a:pt x="262963" y="921698"/>
                </a:lnTo>
                <a:lnTo>
                  <a:pt x="0" y="801651"/>
                </a:lnTo>
                <a:lnTo>
                  <a:pt x="262963" y="681604"/>
                </a:lnTo>
                <a:lnTo>
                  <a:pt x="262963" y="515433"/>
                </a:lnTo>
                <a:lnTo>
                  <a:pt x="504611" y="273785"/>
                </a:lnTo>
                <a:lnTo>
                  <a:pt x="676666" y="273785"/>
                </a:lnTo>
                <a:lnTo>
                  <a:pt x="801652" y="2"/>
                </a:lnTo>
                <a:lnTo>
                  <a:pt x="926638" y="273785"/>
                </a:lnTo>
                <a:lnTo>
                  <a:pt x="1013261" y="273785"/>
                </a:lnTo>
                <a:lnTo>
                  <a:pt x="1138246" y="3"/>
                </a:lnTo>
                <a:lnTo>
                  <a:pt x="1263232" y="273785"/>
                </a:lnTo>
                <a:lnTo>
                  <a:pt x="1349854" y="273785"/>
                </a:lnTo>
                <a:lnTo>
                  <a:pt x="1474840" y="1"/>
                </a:lnTo>
                <a:lnTo>
                  <a:pt x="1599826" y="273785"/>
                </a:lnTo>
                <a:lnTo>
                  <a:pt x="1686448" y="273785"/>
                </a:lnTo>
                <a:close/>
              </a:path>
            </a:pathLst>
          </a:custGeom>
          <a:solidFill>
            <a:srgbClr val="2E2E2E">
              <a:alpha val="23000"/>
            </a:srgb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14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bg2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48" y="749220"/>
            <a:ext cx="4319569" cy="53801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Multithreaded</a:t>
            </a:r>
            <a:r>
              <a:rPr lang="sv-SE" sz="1600" b="1" dirty="0" smtClean="0"/>
              <a:t> systems </a:t>
            </a:r>
            <a:r>
              <a:rPr lang="sv-SE" sz="1600" b="1" dirty="0" err="1" smtClean="0"/>
              <a:t>let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us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utilize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more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than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one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/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83" grpId="0" animBg="1"/>
      <p:bldP spid="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ebb6be0b-4b18-43cc-8d52-b13a20e6381b" Revision="1" Stencil="System.MyShapes" StencilVersion="1.0"/>
</Control>
</file>

<file path=customXml/item3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4.xml><?xml version="1.0" encoding="utf-8"?>
<Control xmlns="http://schemas.microsoft.com/VisualStudio/2011/storyboarding/control">
  <Id Name="66df76d4-9b9e-4100-b685-2f6eefea5213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F537250-0E63-4A6E-B985-CE5407D4E0D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195C9D5F-FA99-4DFD-840B-598D6C111D8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13450</TotalTime>
  <Words>1200</Words>
  <Application>Microsoft Office PowerPoint</Application>
  <PresentationFormat>Widescreen</PresentationFormat>
  <Paragraphs>576</Paragraphs>
  <Slides>74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Moore’s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Actor Model</vt:lpstr>
      <vt:lpstr>OOP vs. Actor Model</vt:lpstr>
      <vt:lpstr>Moore’s Law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  <vt:lpstr>PowerPoint Presentation</vt:lpstr>
      <vt:lpstr>What are ”Race Conditions”?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1520</cp:revision>
  <dcterms:created xsi:type="dcterms:W3CDTF">2014-06-11T19:04:29Z</dcterms:created>
  <dcterms:modified xsi:type="dcterms:W3CDTF">2015-04-12T08:32:46Z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